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79" r:id="rId4"/>
    <p:sldId id="280" r:id="rId5"/>
    <p:sldId id="268" r:id="rId6"/>
    <p:sldId id="258" r:id="rId7"/>
    <p:sldId id="269" r:id="rId8"/>
    <p:sldId id="262" r:id="rId9"/>
    <p:sldId id="270" r:id="rId10"/>
    <p:sldId id="271" r:id="rId11"/>
    <p:sldId id="266" r:id="rId12"/>
    <p:sldId id="272" r:id="rId13"/>
    <p:sldId id="273" r:id="rId14"/>
    <p:sldId id="278" r:id="rId15"/>
    <p:sldId id="277" r:id="rId16"/>
    <p:sldId id="264" r:id="rId17"/>
    <p:sldId id="267" r:id="rId18"/>
    <p:sldId id="274" r:id="rId19"/>
    <p:sldId id="28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454" autoAdjust="0"/>
  </p:normalViewPr>
  <p:slideViewPr>
    <p:cSldViewPr snapToGrid="0">
      <p:cViewPr varScale="1">
        <p:scale>
          <a:sx n="77" d="100"/>
          <a:sy n="77" d="100"/>
        </p:scale>
        <p:origin x="10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F2BBA-291E-4C1F-B093-9FAFCF3D8290}" type="datetimeFigureOut">
              <a:rPr lang="es-CO" smtClean="0"/>
              <a:t>27/05/2015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E288C-053B-4FFB-BD0A-72ECF35AA1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1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288C-053B-4FFB-BD0A-72ECF35AA10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6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911" y="6228008"/>
            <a:ext cx="1915886" cy="561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44911" y="6228008"/>
            <a:ext cx="1915886" cy="561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sz="5000" dirty="0" err="1" smtClean="0">
                <a:solidFill>
                  <a:schemeClr val="accent2">
                    <a:lumMod val="75000"/>
                  </a:schemeClr>
                </a:solidFill>
              </a:rPr>
              <a:t>Fastcol</a:t>
            </a:r>
            <a:r>
              <a:rPr lang="es-CO" sz="5000" dirty="0" smtClean="0">
                <a:solidFill>
                  <a:schemeClr val="accent2">
                    <a:lumMod val="75000"/>
                  </a:schemeClr>
                </a:solidFill>
              </a:rPr>
              <a:t> Inc</a:t>
            </a:r>
            <a:r>
              <a:rPr lang="es-CO" sz="5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s-CO" sz="5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CO" sz="5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CO" sz="5000" dirty="0" smtClean="0">
                <a:solidFill>
                  <a:schemeClr val="accent2">
                    <a:lumMod val="75000"/>
                  </a:schemeClr>
                </a:solidFill>
              </a:rPr>
              <a:t>Presentación Corporativa</a:t>
            </a:r>
            <a:endParaRPr lang="es-CO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Desde 1989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65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367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Motores JT15D-4/5D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" y="1988959"/>
            <a:ext cx="5098092" cy="3565047"/>
          </a:xfrm>
        </p:spPr>
      </p:pic>
      <p:pic>
        <p:nvPicPr>
          <p:cNvPr id="5" name="Imagen 4" descr="\\fastcolbog\users\DIANACABEZAS\My Documents\Imagenes Presentacion\Logo Pratt-and-Whitney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61" y="1988959"/>
            <a:ext cx="26193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961" y="3448485"/>
            <a:ext cx="303607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3107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Motores T-700, 701 C/D, CT7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507995"/>
            <a:ext cx="4389119" cy="2952750"/>
          </a:xfrm>
        </p:spPr>
      </p:pic>
      <p:sp>
        <p:nvSpPr>
          <p:cNvPr id="3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914400" y="4772416"/>
            <a:ext cx="8993688" cy="1535394"/>
          </a:xfrm>
        </p:spPr>
        <p:txBody>
          <a:bodyPr>
            <a:noAutofit/>
          </a:bodyPr>
          <a:lstStyle/>
          <a:p>
            <a:pPr algn="just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Representante Exclusivo para Colombia de H+S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Aviation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Limited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En la actualidad hemos efectuado más de ciento treinta (130) reparaciones entre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Upgrade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, Conversiones para la línea de motores T-700 / T701CD. Igualmente hemos reparado todos los motores de la línea CT7 operados en el equipo CN-235 de la FAC.</a:t>
            </a:r>
            <a:endParaRPr lang="es-CO" sz="1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 descr="\\fastcolbog\users\DIANACABEZAS\My Documents\Imagenes Presentacion\Logo General Electri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70" y="1614378"/>
            <a:ext cx="1915886" cy="133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\\fastcolbog\users\DIANACABEZAS\My Documents\Imagenes Presentacion\Logo H+S AVIATIO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3296041"/>
            <a:ext cx="1696539" cy="1127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7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529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Motores T-53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Marcador de posición de imagen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00" y="1509234"/>
            <a:ext cx="4398077" cy="3413495"/>
          </a:xfrm>
        </p:spPr>
      </p:pic>
      <p:pic>
        <p:nvPicPr>
          <p:cNvPr id="5" name="Imagen 4" descr="\\fastcolbog\users\DIANACABEZAS\My Documents\Imagenes Presentacion\Logo Honeywe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65" y="1744366"/>
            <a:ext cx="289483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\\fastcolbog\users\DIANACABEZAS\My Documents\Imagenes Presentacion\logo Air Technolog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65" y="3422469"/>
            <a:ext cx="3078344" cy="150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8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Motor SPEY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 descr="\\fastcolbog\users\DIANACABEZAS\My Documents\Imagenes Presentacion\Logo - Rolls-roy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05" y="1924268"/>
            <a:ext cx="2305322" cy="95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31" y="3524468"/>
            <a:ext cx="3036071" cy="13290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337" y="1977187"/>
            <a:ext cx="4834834" cy="29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Motor RR250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 descr="\\fastcolbog\users\DIANACABEZAS\My Documents\Imagenes Presentacion\Logo - Rolls-roy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95" y="1972491"/>
            <a:ext cx="2305322" cy="95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0" y="1972491"/>
            <a:ext cx="4519749" cy="2981303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795" y="3620914"/>
            <a:ext cx="303607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Motor TIO540X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34" y="2121400"/>
            <a:ext cx="4033380" cy="2849823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26" y="212140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82316"/>
            <a:ext cx="4232869" cy="593558"/>
          </a:xfrm>
        </p:spPr>
        <p:txBody>
          <a:bodyPr>
            <a:noAutofit/>
          </a:bodyPr>
          <a:lstStyle/>
          <a:p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División de Ingeniería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3413" y="1922318"/>
            <a:ext cx="4513541" cy="3782291"/>
          </a:xfrm>
        </p:spPr>
        <p:txBody>
          <a:bodyPr>
            <a:normAutofit/>
          </a:bodyPr>
          <a:lstStyle/>
          <a:p>
            <a:pPr lvl="0"/>
            <a:r>
              <a:rPr lang="es-CO" sz="1300" dirty="0">
                <a:solidFill>
                  <a:schemeClr val="bg2">
                    <a:lumMod val="50000"/>
                  </a:schemeClr>
                </a:solidFill>
              </a:rPr>
              <a:t>Programas de mantenimiento mayor.</a:t>
            </a:r>
          </a:p>
          <a:p>
            <a:pPr lvl="0"/>
            <a:r>
              <a:rPr lang="es-CO" sz="1300" dirty="0">
                <a:solidFill>
                  <a:schemeClr val="bg2">
                    <a:lumMod val="50000"/>
                  </a:schemeClr>
                </a:solidFill>
              </a:rPr>
              <a:t>Fabricación de partes de materiales y compuestos</a:t>
            </a:r>
          </a:p>
          <a:p>
            <a:pPr lvl="0"/>
            <a:r>
              <a:rPr lang="es-CO" sz="1300" dirty="0">
                <a:solidFill>
                  <a:schemeClr val="bg2">
                    <a:lumMod val="50000"/>
                  </a:schemeClr>
                </a:solidFill>
              </a:rPr>
              <a:t>Fabricación de herramientas hechas a la medida</a:t>
            </a:r>
          </a:p>
          <a:p>
            <a:pPr lvl="0"/>
            <a:r>
              <a:rPr lang="es-CO" sz="1300" dirty="0">
                <a:solidFill>
                  <a:schemeClr val="bg2">
                    <a:lumMod val="50000"/>
                  </a:schemeClr>
                </a:solidFill>
              </a:rPr>
              <a:t>Modificaciones estructurales</a:t>
            </a:r>
          </a:p>
          <a:p>
            <a:pPr lvl="0"/>
            <a:r>
              <a:rPr lang="es-CO" sz="1300" dirty="0">
                <a:solidFill>
                  <a:schemeClr val="bg2">
                    <a:lumMod val="50000"/>
                  </a:schemeClr>
                </a:solidFill>
              </a:rPr>
              <a:t>Fabricación de partes PMA</a:t>
            </a:r>
          </a:p>
          <a:p>
            <a:pPr lvl="0"/>
            <a:r>
              <a:rPr lang="es-CO" sz="1300" dirty="0">
                <a:solidFill>
                  <a:schemeClr val="bg2">
                    <a:lumMod val="50000"/>
                  </a:schemeClr>
                </a:solidFill>
              </a:rPr>
              <a:t>Mantenimiento en línea </a:t>
            </a:r>
          </a:p>
          <a:p>
            <a:pPr lvl="0"/>
            <a:r>
              <a:rPr lang="es-CO" sz="1300" dirty="0">
                <a:solidFill>
                  <a:schemeClr val="bg2">
                    <a:lumMod val="50000"/>
                  </a:schemeClr>
                </a:solidFill>
              </a:rPr>
              <a:t>Monitoreo Estructural</a:t>
            </a:r>
          </a:p>
          <a:p>
            <a:pPr lvl="0"/>
            <a:endParaRPr lang="es-CO" dirty="0"/>
          </a:p>
          <a:p>
            <a:endParaRPr lang="es-CO" dirty="0"/>
          </a:p>
          <a:p>
            <a:pPr lvl="0"/>
            <a:endParaRPr lang="es-CO" dirty="0"/>
          </a:p>
          <a:p>
            <a:pPr marL="457200" lvl="0" indent="-45720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§"/>
              <a:defRPr/>
            </a:pP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4" y="1812759"/>
            <a:ext cx="3854528" cy="4026568"/>
          </a:xfrm>
        </p:spPr>
        <p:txBody>
          <a:bodyPr>
            <a:normAutofit fontScale="92500"/>
          </a:bodyPr>
          <a:lstStyle/>
          <a:p>
            <a:pPr algn="just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División de ingeniería de </a:t>
            </a:r>
            <a:r>
              <a:rPr lang="es-CO" dirty="0" err="1">
                <a:solidFill>
                  <a:schemeClr val="bg2">
                    <a:lumMod val="50000"/>
                  </a:schemeClr>
                </a:solidFill>
              </a:rPr>
              <a:t>Fastcol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 está enfocada en proveer un soporte logí­stico integral a través del suministro de soluciones de ingeniería y mantenimiento de aeronaves. </a:t>
            </a:r>
            <a:br>
              <a:rPr lang="es-CO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CO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Contamos con un grupo de ingenieros y compañías aliadas certificadas que nos permiten suministrar soluciones eficientes a los retos que enfrentan los operadores aeronáuticos en cuanto a reparaciones y mantenimiento. Hemos desarrollado las capacidades para efectuar mantenimiento preventivo, modernización de aeronaves, reparaciones estructurales y programas de extensión de vida útil. </a:t>
            </a:r>
            <a:br>
              <a:rPr lang="es-CO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CO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De manera complementaria estamos en capacidad de efectuar pruebas no destructivas, corrientes Eddy, ultrasonido, test analítico y físico de pinturas y partículas magnéticas.</a:t>
            </a:r>
          </a:p>
          <a:p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26718"/>
            <a:ext cx="8596668" cy="1103682"/>
          </a:xfrm>
        </p:spPr>
        <p:txBody>
          <a:bodyPr>
            <a:normAutofit/>
          </a:bodyPr>
          <a:lstStyle/>
          <a:p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Proyecto PDM C-130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4185623" cy="524701"/>
          </a:xfrm>
        </p:spPr>
        <p:txBody>
          <a:bodyPr/>
          <a:lstStyle/>
          <a:p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Capacidades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75745" y="2455101"/>
            <a:ext cx="4185623" cy="37703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El proyecto PDM para las aeronaves C-130 fue desarrollado en Colombia en estrecha alianza con la CIAC de Colombia,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Kellstrom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Defense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 de Estados Unidos y Marshall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Aerospace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 del Reino Unido.</a:t>
            </a:r>
          </a:p>
          <a:p>
            <a:pPr algn="just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Mediante dicha alianza se efectuó el suministro de servicios de entrenamiento e ingeniería, reparación, partes y componentes a la Fuerza Aérea Colombiana, estableciendo las capacidades y la infraestructura para realizar PDM en las aeronaves C-130 para los mercados Colombiano y Latinoamericano.</a:t>
            </a:r>
            <a:endParaRPr lang="es-CO" sz="1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2" descr="C:\Users\fastcol\Documents\record photos\P3080047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83" y="2455101"/>
            <a:ext cx="2038927" cy="184132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 descr="C:\Users\fastcol\Pictures\1 PDM C-130\CIMG0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8" y="2455101"/>
            <a:ext cx="2046484" cy="184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fastcol\Pictures\1 PDM C-130\CIMG0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83" y="4409163"/>
            <a:ext cx="2038927" cy="18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fastcol\Pictures\1 PDM C-130\CIMG02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8" y="4409163"/>
            <a:ext cx="2046483" cy="18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PDM C-130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Plan de soporte integrado para el desarrollo  de inspecciones estructurales mayores a los C-130</a:t>
            </a:r>
          </a:p>
          <a:p>
            <a:endParaRPr lang="es-CO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r="13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10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07067" y="814192"/>
            <a:ext cx="7286204" cy="1215024"/>
          </a:xfrm>
        </p:spPr>
        <p:txBody>
          <a:bodyPr>
            <a:noAutofit/>
          </a:bodyPr>
          <a:lstStyle/>
          <a:p>
            <a:r>
              <a:rPr lang="es-CO" sz="3000" dirty="0" smtClean="0">
                <a:solidFill>
                  <a:schemeClr val="accent2">
                    <a:lumMod val="75000"/>
                  </a:schemeClr>
                </a:solidFill>
              </a:rPr>
              <a:t>MODERNIZACION CABINAS CARAVAN C-208</a:t>
            </a:r>
            <a:endParaRPr lang="es-CO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Marcador de contenido 6"/>
          <p:cNvPicPr>
            <a:picLocks noGrp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" b="1288"/>
          <a:stretch>
            <a:fillRect/>
          </a:stretch>
        </p:blipFill>
        <p:spPr bwMode="auto">
          <a:xfrm>
            <a:off x="1305320" y="2254685"/>
            <a:ext cx="7689698" cy="300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5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Fastcol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una empresa de familia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677332" y="3118982"/>
            <a:ext cx="8596669" cy="513218"/>
          </a:xfrm>
        </p:spPr>
        <p:txBody>
          <a:bodyPr/>
          <a:lstStyle/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Nuestra Historia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77335" y="3807913"/>
            <a:ext cx="8596668" cy="22334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dirty="0"/>
              <a:t>Desde su fundación en 1988, </a:t>
            </a:r>
            <a:r>
              <a:rPr lang="es-CO" dirty="0" smtClean="0"/>
              <a:t>Fastcol</a:t>
            </a:r>
            <a:r>
              <a:rPr lang="es-CO" dirty="0"/>
              <a:t> </a:t>
            </a:r>
            <a:r>
              <a:rPr lang="es-CO" dirty="0" smtClean="0"/>
              <a:t>Inc</a:t>
            </a:r>
            <a:r>
              <a:rPr lang="es-CO" dirty="0"/>
              <a:t>. </a:t>
            </a:r>
            <a:r>
              <a:rPr lang="es-CO" dirty="0" smtClean="0"/>
              <a:t>ha </a:t>
            </a:r>
            <a:r>
              <a:rPr lang="es-CO" dirty="0"/>
              <a:t>s</a:t>
            </a:r>
            <a:r>
              <a:rPr lang="es-CO" dirty="0" smtClean="0"/>
              <a:t>uministrado equipos </a:t>
            </a:r>
            <a:r>
              <a:rPr lang="es-CO" dirty="0"/>
              <a:t>y servicios aeronáuticos de calidad para </a:t>
            </a:r>
            <a:r>
              <a:rPr lang="es-CO" dirty="0" smtClean="0"/>
              <a:t>Latinoamérica </a:t>
            </a:r>
            <a:r>
              <a:rPr lang="es-CO" dirty="0"/>
              <a:t>y ha representado exitosamente a varias empresas reconocidas mundialmente en la industria aeronáutica. Nuestra casa Matriz esta localizada en Miami, Florida. </a:t>
            </a:r>
            <a:r>
              <a:rPr lang="es-CO" dirty="0" err="1" smtClean="0"/>
              <a:t>Fastcol</a:t>
            </a:r>
            <a:r>
              <a:rPr lang="es-CO" dirty="0"/>
              <a:t> </a:t>
            </a:r>
            <a:r>
              <a:rPr lang="es-CO" dirty="0" err="1" smtClean="0"/>
              <a:t>Aircraft</a:t>
            </a:r>
            <a:r>
              <a:rPr lang="es-CO" dirty="0" smtClean="0"/>
              <a:t> </a:t>
            </a:r>
            <a:r>
              <a:rPr lang="es-CO" dirty="0"/>
              <a:t>de Colombia, nuestra compañía hermana, esta localizada en Bogotá, Colombia. Proveemos a nuestros clientes una amplia variedad de productos y servicios incluyendo partes y servicios de reparación civil y militar para helicópteros, aviones y equipo de tierra. Desde nuestra fundación nos hemos dedicado a establecer una fuerte relación comercial con nuestros clientes, proveedores y Estaciones </a:t>
            </a:r>
            <a:r>
              <a:rPr lang="es-CO" dirty="0" smtClean="0"/>
              <a:t>Reparadoras.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75064"/>
          </a:xfrm>
        </p:spPr>
        <p:txBody>
          <a:bodyPr>
            <a:normAutofit fontScale="90000"/>
          </a:bodyPr>
          <a:lstStyle/>
          <a:p>
            <a:r>
              <a:rPr lang="es-CO" sz="3300" b="1" dirty="0" err="1" smtClean="0">
                <a:solidFill>
                  <a:schemeClr val="accent2">
                    <a:lumMod val="75000"/>
                  </a:schemeClr>
                </a:solidFill>
              </a:rPr>
              <a:t>A.O.G.´s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75745" y="1930400"/>
            <a:ext cx="4185623" cy="3499241"/>
          </a:xfrm>
        </p:spPr>
        <p:txBody>
          <a:bodyPr>
            <a:normAutofit/>
          </a:bodyPr>
          <a:lstStyle/>
          <a:p>
            <a:pPr lvl="0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Aeronaves V.I.P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Flota de helicópteros Bell</a:t>
            </a:r>
          </a:p>
          <a:p>
            <a:endParaRPr lang="es-CO" sz="17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32" y="1930400"/>
            <a:ext cx="3940170" cy="3499241"/>
          </a:xfrm>
        </p:spPr>
      </p:pic>
    </p:spTree>
    <p:extLst>
      <p:ext uri="{BB962C8B-B14F-4D97-AF65-F5344CB8AC3E}">
        <p14:creationId xmlns:p14="http://schemas.microsoft.com/office/powerpoint/2010/main" val="25054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265128"/>
            <a:ext cx="8596668" cy="665271"/>
          </a:xfrm>
        </p:spPr>
        <p:txBody>
          <a:bodyPr>
            <a:normAutofit fontScale="90000"/>
          </a:bodyPr>
          <a:lstStyle/>
          <a:p>
            <a:r>
              <a:rPr lang="es-CO" sz="3300" b="1" dirty="0" smtClean="0">
                <a:solidFill>
                  <a:schemeClr val="accent2">
                    <a:lumMod val="75000"/>
                  </a:schemeClr>
                </a:solidFill>
              </a:rPr>
              <a:t>Combustibles y Lubricantes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75745" y="2455101"/>
            <a:ext cx="4185623" cy="3770336"/>
          </a:xfrm>
        </p:spPr>
        <p:txBody>
          <a:bodyPr>
            <a:normAutofit/>
          </a:bodyPr>
          <a:lstStyle/>
          <a:p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Hemos sido 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proveedores de la Fuerza Aérea Colombiana para sus necesidades de combustible nacional e internacionalmente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Aliados 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con la compañía Fuel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Service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Servicios FBO</a:t>
            </a:r>
            <a:endParaRPr lang="es-CO" sz="17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CO" sz="17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es-CO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CO" sz="17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90" y="2455101"/>
            <a:ext cx="2834012" cy="1124122"/>
          </a:xfrm>
        </p:spPr>
      </p:pic>
    </p:spTree>
    <p:extLst>
      <p:ext uri="{BB962C8B-B14F-4D97-AF65-F5344CB8AC3E}">
        <p14:creationId xmlns:p14="http://schemas.microsoft.com/office/powerpoint/2010/main" val="31477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chemeClr val="accent2">
                    <a:lumMod val="75000"/>
                  </a:schemeClr>
                </a:solidFill>
              </a:rPr>
              <a:t>FASTCOL INC.</a:t>
            </a:r>
            <a:endParaRPr lang="es-CO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565259"/>
          </a:xfrm>
        </p:spPr>
        <p:txBody>
          <a:bodyPr>
            <a:normAutofit fontScale="92500" lnSpcReduction="20000"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 smtClean="0"/>
          </a:p>
          <a:p>
            <a:pPr marL="0" indent="0">
              <a:buNone/>
            </a:pPr>
            <a:endParaRPr lang="es-CO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1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2918NW 108th </a:t>
            </a:r>
            <a:r>
              <a:rPr lang="es-CO" sz="1100" dirty="0" err="1" smtClean="0">
                <a:solidFill>
                  <a:schemeClr val="bg2">
                    <a:lumMod val="50000"/>
                  </a:schemeClr>
                </a:solidFill>
              </a:rPr>
              <a:t>Avenue</a:t>
            </a: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, Miami </a:t>
            </a:r>
            <a:r>
              <a:rPr lang="es-CO" sz="1100" dirty="0" err="1" smtClean="0">
                <a:solidFill>
                  <a:schemeClr val="bg2">
                    <a:lumMod val="50000"/>
                  </a:schemeClr>
                </a:solidFill>
              </a:rPr>
              <a:t>Fl</a:t>
            </a: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. 33172</a:t>
            </a:r>
          </a:p>
          <a:p>
            <a:pPr marL="0" indent="0">
              <a:buNone/>
            </a:pP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Tel. +1 (305)477 1921</a:t>
            </a:r>
          </a:p>
          <a:p>
            <a:pPr marL="0" indent="0">
              <a:buNone/>
            </a:pP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Fax. +1 (305)599 9099</a:t>
            </a:r>
          </a:p>
          <a:p>
            <a:pPr marL="0" indent="0">
              <a:buNone/>
            </a:pP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E-mail: Miami@fastcol.com</a:t>
            </a:r>
          </a:p>
          <a:p>
            <a:pPr marL="0" indent="0">
              <a:buNone/>
            </a:pPr>
            <a:endParaRPr lang="es-CO" sz="1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4" y="1476103"/>
            <a:ext cx="436492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4" y="1476103"/>
            <a:ext cx="395741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667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solidFill>
                  <a:schemeClr val="accent2">
                    <a:lumMod val="75000"/>
                  </a:schemeClr>
                </a:solidFill>
              </a:rPr>
              <a:t>FASTCOL AIRCRAFT DE COLOMBIA S.A.S.</a:t>
            </a:r>
            <a:endParaRPr lang="es-CO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677334" y="1929008"/>
            <a:ext cx="8596668" cy="4112354"/>
          </a:xfrm>
        </p:spPr>
        <p:txBody>
          <a:bodyPr>
            <a:normAutofit fontScale="85000" lnSpcReduction="20000"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 smtClean="0"/>
          </a:p>
          <a:p>
            <a:pPr marL="0" indent="0">
              <a:buNone/>
            </a:pPr>
            <a:endParaRPr lang="es-CO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1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Calle 93B No. 17-25 Oficina 306 Bogotá D.C.  - Colombia</a:t>
            </a:r>
          </a:p>
          <a:p>
            <a:pPr marL="0" indent="0">
              <a:buNone/>
            </a:pP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Tel. +57 621 7700</a:t>
            </a:r>
          </a:p>
          <a:p>
            <a:pPr marL="0" indent="0">
              <a:buNone/>
            </a:pP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Fax. +57 621 5900</a:t>
            </a:r>
          </a:p>
          <a:p>
            <a:pPr marL="0" indent="0">
              <a:buNone/>
            </a:pPr>
            <a:r>
              <a:rPr lang="es-CO" sz="1100" dirty="0" smtClean="0">
                <a:solidFill>
                  <a:schemeClr val="bg2">
                    <a:lumMod val="50000"/>
                  </a:schemeClr>
                </a:solidFill>
              </a:rPr>
              <a:t>E-mail: bogota@fastcol.com</a:t>
            </a:r>
          </a:p>
          <a:p>
            <a:pPr marL="0" indent="0">
              <a:buNone/>
            </a:pPr>
            <a:endParaRPr lang="es-CO" sz="1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 descr="C:\Users\DIANACABEZAS\Downloads\FASTCOL COLOMBIA 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75" y="1929008"/>
            <a:ext cx="3625625" cy="278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78" y="1929008"/>
            <a:ext cx="3169085" cy="27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dirty="0" smtClean="0">
                <a:solidFill>
                  <a:schemeClr val="accent2">
                    <a:lumMod val="75000"/>
                  </a:schemeClr>
                </a:solidFill>
              </a:rPr>
              <a:t>Nuestros servicios</a:t>
            </a:r>
            <a:endParaRPr lang="es-CO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3000" dirty="0" smtClean="0">
                <a:solidFill>
                  <a:schemeClr val="bg2">
                    <a:lumMod val="50000"/>
                  </a:schemeClr>
                </a:solidFill>
              </a:rPr>
              <a:t>REPARABLES</a:t>
            </a:r>
          </a:p>
          <a:p>
            <a:r>
              <a:rPr lang="es-CO" sz="3000" dirty="0" smtClean="0">
                <a:solidFill>
                  <a:schemeClr val="bg2">
                    <a:lumMod val="50000"/>
                  </a:schemeClr>
                </a:solidFill>
              </a:rPr>
              <a:t>REPUESTOS Y ROTABLES</a:t>
            </a:r>
          </a:p>
          <a:p>
            <a:r>
              <a:rPr lang="es-CO" sz="3000" dirty="0" smtClean="0">
                <a:solidFill>
                  <a:schemeClr val="bg2">
                    <a:lumMod val="50000"/>
                  </a:schemeClr>
                </a:solidFill>
              </a:rPr>
              <a:t>MOTORES</a:t>
            </a:r>
          </a:p>
          <a:p>
            <a:r>
              <a:rPr lang="es-CO" sz="3000" dirty="0" smtClean="0">
                <a:solidFill>
                  <a:schemeClr val="bg2">
                    <a:lumMod val="50000"/>
                  </a:schemeClr>
                </a:solidFill>
              </a:rPr>
              <a:t>CAPACIDAD DE INGENIERIA</a:t>
            </a:r>
          </a:p>
          <a:p>
            <a:r>
              <a:rPr lang="es-CO" sz="3000" dirty="0" smtClean="0">
                <a:solidFill>
                  <a:schemeClr val="bg2">
                    <a:lumMod val="50000"/>
                  </a:schemeClr>
                </a:solidFill>
              </a:rPr>
              <a:t>AOG´S</a:t>
            </a:r>
          </a:p>
          <a:p>
            <a:r>
              <a:rPr lang="es-CO" sz="3000" dirty="0" smtClean="0">
                <a:solidFill>
                  <a:schemeClr val="bg2">
                    <a:lumMod val="50000"/>
                  </a:schemeClr>
                </a:solidFill>
              </a:rPr>
              <a:t>COMBUSTIBLES Y LUBRICANTES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39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77334" y="801667"/>
            <a:ext cx="3854528" cy="1064711"/>
          </a:xfrm>
        </p:spPr>
        <p:txBody>
          <a:bodyPr>
            <a:normAutofit/>
          </a:bodyPr>
          <a:lstStyle/>
          <a:p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División </a:t>
            </a:r>
            <a:b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Reparables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10" y="2066795"/>
            <a:ext cx="3927764" cy="3139049"/>
          </a:xfr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77334" y="2066795"/>
            <a:ext cx="3854528" cy="3294723"/>
          </a:xfrm>
        </p:spPr>
        <p:txBody>
          <a:bodyPr>
            <a:normAutofit lnSpcReduction="10000"/>
          </a:bodyPr>
          <a:lstStyle/>
          <a:p>
            <a:pPr lvl="0"/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Trabajamos con talleres autorizados por la FAA para brindarle a nuestros clientes la mejor confiabilidad de calidad y servicio.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Transmisiones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Rotores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Ruedas y Frenos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Actuadores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Generadores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Instrumentos de Navegación y control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Componentes Estructurales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err="1" smtClean="0">
                <a:solidFill>
                  <a:schemeClr val="bg2">
                    <a:lumMod val="50000"/>
                  </a:schemeClr>
                </a:solidFill>
              </a:rPr>
              <a:t>PODs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 para reabastecimiento en aire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77334" y="1240077"/>
            <a:ext cx="3854528" cy="567941"/>
          </a:xfrm>
        </p:spPr>
        <p:txBody>
          <a:bodyPr>
            <a:normAutofit/>
          </a:bodyPr>
          <a:lstStyle/>
          <a:p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División de partes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45" y="1808018"/>
            <a:ext cx="3657599" cy="3054927"/>
          </a:xfr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77334" y="2029217"/>
            <a:ext cx="3854528" cy="333230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Contamos con mas de USD3 Millones en stock de partes y componentes para reparación de motores, todos con trazabilidad de la casa fabricante.</a:t>
            </a:r>
          </a:p>
          <a:p>
            <a:pPr lvl="0" algn="just"/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Acceso directo al inventario de repuestos más grande del mundo para equipos C-130, UH-60 y toda la línea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Beechcraft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CO" sz="17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Comercializamos equipos de aviónica y comunicaciones.</a:t>
            </a:r>
          </a:p>
          <a:p>
            <a:pPr lvl="0" algn="just"/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Proveemos partes estructurales y quincallería.</a:t>
            </a:r>
          </a:p>
          <a:p>
            <a:pPr lvl="0" algn="just"/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Comercializamos partes de ruedas, frenos y trenes de aterrizaje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endParaRPr lang="es-CO" sz="12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es-CO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11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731029"/>
          </a:xfrm>
        </p:spPr>
        <p:txBody>
          <a:bodyPr>
            <a:noAutofit/>
          </a:bodyPr>
          <a:lstStyle/>
          <a:p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División de Motores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3413" y="926926"/>
            <a:ext cx="4513541" cy="5373666"/>
          </a:xfrm>
        </p:spPr>
        <p:txBody>
          <a:bodyPr>
            <a:normAutofit lnSpcReduction="10000"/>
          </a:bodyPr>
          <a:lstStyle/>
          <a:p>
            <a:pPr lvl="0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PT6A 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y PT6T: Reparación – HSI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Autorización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Pratt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and Whitney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JT15D-4/5D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: Reparación – HSI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Autorización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Pratt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and Whitney.</a:t>
            </a:r>
          </a:p>
          <a:p>
            <a:pPr lvl="0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T-700/701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: Reparación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Upgrade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y Conversión de 700 a 701C/D. Autorización General Electric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CT7: Reparación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Midlife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Inspection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                                            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Autorización General Electric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T-53: 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Reparación 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Midlife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Inspection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 Autorización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Honeywell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SPEY 555: Reparación – HSI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. Autorización </a:t>
            </a:r>
            <a:r>
              <a:rPr lang="es-CO" sz="1700" dirty="0" err="1" smtClean="0">
                <a:solidFill>
                  <a:schemeClr val="bg2">
                    <a:lumMod val="50000"/>
                  </a:schemeClr>
                </a:solidFill>
              </a:rPr>
              <a:t>Rolls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 Royce.</a:t>
            </a:r>
            <a:endParaRPr lang="es-CO" sz="17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RR 250: Reparación – HSI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. Autorización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Rolls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Royce.</a:t>
            </a:r>
          </a:p>
          <a:p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TIO 540X: 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Reparación – HSI – </a:t>
            </a:r>
            <a:r>
              <a:rPr lang="es-CO" sz="1700" dirty="0" err="1">
                <a:solidFill>
                  <a:schemeClr val="bg2">
                    <a:lumMod val="50000"/>
                  </a:schemeClr>
                </a:solidFill>
              </a:rPr>
              <a:t>Overhaul</a:t>
            </a:r>
            <a:r>
              <a:rPr lang="es-CO" sz="1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. Autoridad Aeronáutica (FAA)</a:t>
            </a:r>
          </a:p>
          <a:p>
            <a:pPr marL="0" indent="0">
              <a:buNone/>
            </a:pPr>
            <a:endParaRPr lang="es-CO" sz="17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CO" dirty="0"/>
          </a:p>
          <a:p>
            <a:pPr lvl="0"/>
            <a:endParaRPr lang="es-CO" dirty="0"/>
          </a:p>
          <a:p>
            <a:endParaRPr lang="es-CO" dirty="0"/>
          </a:p>
          <a:p>
            <a:pPr lvl="0"/>
            <a:endParaRPr lang="es-CO" dirty="0"/>
          </a:p>
          <a:p>
            <a:pPr marL="457200" lvl="0" indent="-45720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§"/>
              <a:defRPr/>
            </a:pP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CO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CO" sz="1700" dirty="0" smtClean="0">
                <a:solidFill>
                  <a:schemeClr val="bg2">
                    <a:lumMod val="50000"/>
                  </a:schemeClr>
                </a:solidFill>
              </a:rPr>
              <a:t>Fastcol cuenta con la representación de estaciones reparadoras autorizadas por las casas fabricantes para una alta gama de motores de aeronaves de ala fija y rotatoria.</a:t>
            </a:r>
            <a:endParaRPr lang="es-CO" sz="17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000" b="1" dirty="0" smtClean="0">
                <a:solidFill>
                  <a:schemeClr val="accent2">
                    <a:lumMod val="75000"/>
                  </a:schemeClr>
                </a:solidFill>
              </a:rPr>
              <a:t>Motores PT6A / PT6T</a:t>
            </a:r>
            <a:endParaRPr lang="es-CO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29" y="2101798"/>
            <a:ext cx="3858017" cy="3068876"/>
          </a:xfrm>
        </p:spPr>
      </p:pic>
      <p:pic>
        <p:nvPicPr>
          <p:cNvPr id="5" name="Imagen 4" descr="\\fastcolbog\users\DIANACABEZAS\My Documents\Imagenes Presentacion\Logo Pratt-and-Whitney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87" y="2253790"/>
            <a:ext cx="2829333" cy="116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\\fastcolbog\users\DIANACABEZAS\My Documents\Imagenes Presentacion\Dallas airmotiv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87" y="3840481"/>
            <a:ext cx="3038339" cy="1330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2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727</Words>
  <Application>Microsoft Office PowerPoint</Application>
  <PresentationFormat>Panorámica</PresentationFormat>
  <Paragraphs>114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Faceta</vt:lpstr>
      <vt:lpstr>Fastcol Inc. Presentación Corporativa</vt:lpstr>
      <vt:lpstr>Fastcol, una empresa de familia</vt:lpstr>
      <vt:lpstr>FASTCOL INC.</vt:lpstr>
      <vt:lpstr>FASTCOL AIRCRAFT DE COLOMBIA S.A.S.</vt:lpstr>
      <vt:lpstr>Nuestros servicios</vt:lpstr>
      <vt:lpstr>División  Reparables</vt:lpstr>
      <vt:lpstr>División de partes</vt:lpstr>
      <vt:lpstr>División de Motores</vt:lpstr>
      <vt:lpstr>Motores PT6A / PT6T</vt:lpstr>
      <vt:lpstr>Motores JT15D-4/5D</vt:lpstr>
      <vt:lpstr>Motores T-700, 701 C/D, CT7</vt:lpstr>
      <vt:lpstr>Motores T-53</vt:lpstr>
      <vt:lpstr>Motor SPEY</vt:lpstr>
      <vt:lpstr>Motor RR250</vt:lpstr>
      <vt:lpstr>Motor TIO540X</vt:lpstr>
      <vt:lpstr>División de Ingeniería</vt:lpstr>
      <vt:lpstr>Proyecto PDM C-130</vt:lpstr>
      <vt:lpstr>PDM C-130</vt:lpstr>
      <vt:lpstr>MODERNIZACION CABINAS CARAVAN C-208</vt:lpstr>
      <vt:lpstr>A.O.G.´s </vt:lpstr>
      <vt:lpstr>Combustibles y Lubricantes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Fastcol Inc  Corporate Presentation</dc:title>
  <dc:creator>Flavio Angulo</dc:creator>
  <cp:lastModifiedBy>Diana Cabeza</cp:lastModifiedBy>
  <cp:revision>161</cp:revision>
  <cp:lastPrinted>2015-05-27T16:22:00Z</cp:lastPrinted>
  <dcterms:created xsi:type="dcterms:W3CDTF">2015-05-26T18:51:28Z</dcterms:created>
  <dcterms:modified xsi:type="dcterms:W3CDTF">2015-05-27T21:15:37Z</dcterms:modified>
</cp:coreProperties>
</file>